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3"/>
  </p:notesMasterIdLst>
  <p:handoutMasterIdLst>
    <p:handoutMasterId r:id="rId34"/>
  </p:handoutMasterIdLst>
  <p:sldIdLst>
    <p:sldId id="256" r:id="rId2"/>
    <p:sldId id="327" r:id="rId3"/>
    <p:sldId id="334" r:id="rId4"/>
    <p:sldId id="335" r:id="rId5"/>
    <p:sldId id="337" r:id="rId6"/>
    <p:sldId id="340" r:id="rId7"/>
    <p:sldId id="347" r:id="rId8"/>
    <p:sldId id="348" r:id="rId9"/>
    <p:sldId id="354" r:id="rId10"/>
    <p:sldId id="355" r:id="rId11"/>
    <p:sldId id="356" r:id="rId12"/>
    <p:sldId id="357" r:id="rId13"/>
    <p:sldId id="358" r:id="rId14"/>
    <p:sldId id="359" r:id="rId15"/>
    <p:sldId id="360" r:id="rId16"/>
    <p:sldId id="361" r:id="rId17"/>
    <p:sldId id="374" r:id="rId18"/>
    <p:sldId id="375" r:id="rId19"/>
    <p:sldId id="376" r:id="rId20"/>
    <p:sldId id="366" r:id="rId21"/>
    <p:sldId id="367" r:id="rId22"/>
    <p:sldId id="368" r:id="rId23"/>
    <p:sldId id="369" r:id="rId24"/>
    <p:sldId id="370" r:id="rId25"/>
    <p:sldId id="382" r:id="rId26"/>
    <p:sldId id="373" r:id="rId27"/>
    <p:sldId id="377" r:id="rId28"/>
    <p:sldId id="378" r:id="rId29"/>
    <p:sldId id="379" r:id="rId30"/>
    <p:sldId id="380" r:id="rId31"/>
    <p:sldId id="297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335"/>
    <a:srgbClr val="00665F"/>
    <a:srgbClr val="000000"/>
    <a:srgbClr val="2C3F53"/>
    <a:srgbClr val="E8E6E5"/>
    <a:srgbClr val="374E68"/>
    <a:srgbClr val="1B3E41"/>
    <a:srgbClr val="7F7F7F"/>
    <a:srgbClr val="49A4A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905D74-E453-4D9C-8DC2-8008DABE3C7B}">
  <a:tblStyle styleId="{EE905D74-E453-4D9C-8DC2-8008DABE3C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52" autoAdjust="0"/>
    <p:restoredTop sz="94660"/>
  </p:normalViewPr>
  <p:slideViewPr>
    <p:cSldViewPr snapToGrid="0">
      <p:cViewPr>
        <p:scale>
          <a:sx n="75" d="100"/>
          <a:sy n="75" d="100"/>
        </p:scale>
        <p:origin x="760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/>
              <a:t>Topicos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>
              <a:gsLst>
                <a:gs pos="0">
                  <a:schemeClr val="accent1"/>
                </a:gs>
                <a:gs pos="100000">
                  <a:schemeClr val="accent1">
                    <a:lumMod val="84000"/>
                  </a:schemeClr>
                </a:gs>
              </a:gsLst>
              <a:lin ang="5400000" scaled="1"/>
            </a:gradFill>
            <a:ln>
              <a:noFill/>
            </a:ln>
            <a:effectLst>
              <a:outerShdw blurRad="76200" dir="18900000" sy="23000" kx="-1200000" algn="bl" rotWithShape="0">
                <a:prstClr val="black">
                  <a:alpha val="20000"/>
                </a:prst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33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Research</c:v>
                </c:pt>
                <c:pt idx="1">
                  <c:v>Family</c:v>
                </c:pt>
                <c:pt idx="2">
                  <c:v>Promotions</c:v>
                </c:pt>
                <c:pt idx="3">
                  <c:v>Classes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60.0</c:v>
                </c:pt>
                <c:pt idx="1">
                  <c:v>15.0</c:v>
                </c:pt>
                <c:pt idx="2">
                  <c:v>5.0</c:v>
                </c:pt>
                <c:pt idx="3">
                  <c:v>20.0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6FF6-446C-8FED-6602F4E2E9F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41"/>
        <c:axId val="-2102227440"/>
        <c:axId val="-2118430064"/>
      </c:barChart>
      <c:catAx>
        <c:axId val="-2102227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effectLst/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8430064"/>
        <c:crosses val="autoZero"/>
        <c:auto val="1"/>
        <c:lblAlgn val="ctr"/>
        <c:lblOffset val="100"/>
        <c:noMultiLvlLbl val="0"/>
      </c:catAx>
      <c:valAx>
        <c:axId val="-211843006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-21022274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gradFill flip="none" rotWithShape="1">
      <a:gsLst>
        <a:gs pos="0">
          <a:schemeClr val="lt1"/>
        </a:gs>
        <a:gs pos="68000">
          <a:schemeClr val="lt1">
            <a:lumMod val="85000"/>
          </a:schemeClr>
        </a:gs>
        <a:gs pos="100000">
          <a:schemeClr val="lt1"/>
        </a:gs>
      </a:gsLst>
      <a:lin ang="5400000" scaled="1"/>
      <a:tileRect/>
    </a:gradFill>
    <a:ln w="9525" cap="flat" cmpd="sng" algn="ctr">
      <a:solidFill>
        <a:schemeClr val="dk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>
      <a:effectLst/>
    </cs:defRPr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68000">
            <a:schemeClr val="lt1">
              <a:lumMod val="85000"/>
            </a:schemeClr>
          </a:gs>
          <a:gs pos="100000">
            <a:schemeClr val="lt1"/>
          </a:gs>
        </a:gsLst>
        <a:lin ang="5400000" scaled="1"/>
        <a:tileRect/>
      </a:gra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spPr/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/>
            </a:gs>
            <a:gs pos="100000">
              <a:schemeClr val="phClr">
                <a:lumMod val="84000"/>
              </a:schemeClr>
            </a:gs>
          </a:gsLst>
          <a:lin ang="5400000" scaled="1"/>
        </a:gra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100000">
            <a:schemeClr val="phClr">
              <a:lumMod val="84000"/>
            </a:schemeClr>
          </a:gs>
        </a:gsLst>
        <a:lin ang="5400000" scaled="1"/>
      </a:gradFill>
      <a:effectLst>
        <a:outerShdw blurRad="76200" dir="18900000" sy="23000" kx="-1200000" algn="bl" rotWithShape="0">
          <a:prstClr val="black">
            <a:alpha val="20000"/>
          </a:prstClr>
        </a:outerShdw>
      </a:effectLst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65000"/>
        <a:lumOff val="35000"/>
      </a:schemeClr>
    </cs:fontRef>
    <cs:defRPr kern="1200">
      <a:effectLst/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dk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21051-3C87-4AAC-B354-81A0DAB720C0}" type="datetimeFigureOut">
              <a:rPr lang="es-MX" smtClean="0"/>
              <a:t>08/08/19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CB765-BE1D-4E15-8B1B-EC998736662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2951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52437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882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96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7834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810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gif"/><Relationship Id="rId3" Type="http://schemas.openxmlformats.org/officeDocument/2006/relationships/image" Target="../media/image13.gi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014FED71-BB3E-4314-9354-9A7F5ED445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" y="643"/>
            <a:ext cx="9145143" cy="51428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68" y="-486106"/>
            <a:ext cx="9167937" cy="61157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59848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t="-19" r="29924" b="8334"/>
          <a:stretch/>
        </p:blipFill>
        <p:spPr>
          <a:xfrm>
            <a:off x="0" y="-13063"/>
            <a:ext cx="4519749" cy="517289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-8780"/>
            <a:ext cx="4516913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63073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1" r="15062"/>
          <a:stretch/>
        </p:blipFill>
        <p:spPr>
          <a:xfrm>
            <a:off x="4558936" y="-17562"/>
            <a:ext cx="4585064" cy="5161061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4558938" y="-8780"/>
            <a:ext cx="4585062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16" y="-228472"/>
            <a:ext cx="3629715" cy="570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06464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14" r="21026"/>
          <a:stretch/>
        </p:blipFill>
        <p:spPr>
          <a:xfrm>
            <a:off x="4572001" y="-26126"/>
            <a:ext cx="4572000" cy="5169626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4558937" y="-8780"/>
            <a:ext cx="4585063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7154788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5" t="6974" r="15189" b="6843"/>
          <a:stretch/>
        </p:blipFill>
        <p:spPr>
          <a:xfrm>
            <a:off x="-13063" y="-13063"/>
            <a:ext cx="4585063" cy="5133704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-8780"/>
            <a:ext cx="4585062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75811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 smtClean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  <a:endParaRPr lang="en-US" sz="900" kern="1200" dirty="0">
              <a:solidFill>
                <a:schemeClr val="bg1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99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00665F">
              <a:alpha val="85380"/>
            </a:srgbClr>
          </a:solidFill>
          <a:ln>
            <a:noFill/>
          </a:ln>
        </p:spPr>
      </p:sp>
      <p:sp>
        <p:nvSpPr>
          <p:cNvPr id="12" name="Shape 1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chemeClr val="accent4">
              <a:lumMod val="50000"/>
              <a:alpha val="9686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49A4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532317" y="1593668"/>
            <a:ext cx="5238600" cy="2445505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362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1_Quo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Clr>
                <a:srgbClr val="00665F"/>
              </a:buClr>
              <a:buSzPts val="3600"/>
              <a:buChar char="▸"/>
              <a:defRPr sz="3600" i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8pPr>
            <a:lvl9pPr marL="4114800" lvl="8" indent="-45720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Shape 25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0" dirty="0">
                <a:solidFill>
                  <a:srgbClr val="FFFFF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Dosis"/>
              </a:rPr>
              <a:t>“</a:t>
            </a:r>
            <a:endParaRPr sz="12500" dirty="0">
              <a:solidFill>
                <a:srgbClr val="FFFFF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Dosis"/>
            </a:endParaRPr>
          </a:p>
        </p:txBody>
      </p:sp>
      <p:sp>
        <p:nvSpPr>
          <p:cNvPr id="26" name="Shape 26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name="adj" fmla="val 5154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0" dirty="0">
                <a:solidFill>
                  <a:srgbClr val="FFFFF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Dosis"/>
              </a:rPr>
              <a:t>”</a:t>
            </a:r>
            <a:endParaRPr sz="12500" dirty="0">
              <a:solidFill>
                <a:srgbClr val="FFFFF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Dosis"/>
            </a:endParaRPr>
          </a:p>
        </p:txBody>
      </p:sp>
      <p:sp>
        <p:nvSpPr>
          <p:cNvPr id="29" name="Shape 29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name="adj" fmla="val 5154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098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2"/>
          <p:cNvSpPr/>
          <p:nvPr userDrawn="1"/>
        </p:nvSpPr>
        <p:spPr>
          <a:xfrm>
            <a:off x="-44049" y="638949"/>
            <a:ext cx="909811" cy="4515575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</p:sp>
      <p:sp>
        <p:nvSpPr>
          <p:cNvPr id="32" name="Shape 3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33" name="Shape 3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bg2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00665F"/>
              </a:buClr>
              <a:buSzPts val="3000"/>
              <a:buChar char="▸"/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En blanco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"/>
          <p:cNvSpPr/>
          <p:nvPr userDrawn="1"/>
        </p:nvSpPr>
        <p:spPr>
          <a:xfrm>
            <a:off x="-44049" y="638949"/>
            <a:ext cx="909811" cy="4515575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</p:sp>
      <p:sp>
        <p:nvSpPr>
          <p:cNvPr id="91" name="Shape 9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/>
          <p:cNvSpPr/>
          <p:nvPr userDrawn="1"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" t="4595" r="911" b="13114"/>
          <a:stretch/>
        </p:blipFill>
        <p:spPr>
          <a:xfrm>
            <a:off x="-19594" y="-1633"/>
            <a:ext cx="9183189" cy="51467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2712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17878" r="1660" b="-25"/>
          <a:stretch/>
        </p:blipFill>
        <p:spPr>
          <a:xfrm>
            <a:off x="-26126" y="-26126"/>
            <a:ext cx="9183189" cy="51728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07124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5" b="8464"/>
          <a:stretch/>
        </p:blipFill>
        <p:spPr>
          <a:xfrm>
            <a:off x="1" y="0"/>
            <a:ext cx="9143999" cy="51075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14995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7"/>
          <a:stretch/>
        </p:blipFill>
        <p:spPr>
          <a:xfrm>
            <a:off x="-1632" y="-26126"/>
            <a:ext cx="9147264" cy="51696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18370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rgbClr val="FFFFFF"/>
                </a:solidFill>
                <a:latin typeface="Lato Bold"/>
                <a:ea typeface="Roboto"/>
                <a:cs typeface="Lato Bold"/>
                <a:sym typeface="Roboto"/>
              </a:defRPr>
            </a:lvl1pPr>
            <a:lvl2pPr lvl="1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63" r:id="rId3"/>
    <p:sldLayoutId id="2147483651" r:id="rId4"/>
    <p:sldLayoutId id="2147483657" r:id="rId5"/>
    <p:sldLayoutId id="2147483669" r:id="rId6"/>
    <p:sldLayoutId id="2147483670" r:id="rId7"/>
    <p:sldLayoutId id="2147483671" r:id="rId8"/>
    <p:sldLayoutId id="2147483672" r:id="rId9"/>
    <p:sldLayoutId id="2147483675" r:id="rId10"/>
    <p:sldLayoutId id="2147483676" r:id="rId11"/>
    <p:sldLayoutId id="2147483674" r:id="rId12"/>
    <p:sldLayoutId id="2147483673" r:id="rId13"/>
    <p:sldLayoutId id="2147483677" r:id="rId14"/>
    <p:sldLayoutId id="2147483678" r:id="rId1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665F"/>
        </a:buClr>
        <a:buFont typeface="Arial"/>
        <a:defRPr sz="1400" b="0" i="0" u="none" strike="noStrike" cap="none">
          <a:solidFill>
            <a:schemeClr val="accent4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Relationship Id="rId3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cs.stanford.edu/people/karpathy/tsnejs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2">
            <a:extLst>
              <a:ext uri="{FF2B5EF4-FFF2-40B4-BE49-F238E27FC236}">
                <a16:creationId xmlns:a16="http://schemas.microsoft.com/office/drawing/2014/main" xmlns="" id="{7A97B0B8-926B-4CAB-9D5F-B948AA5453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07" y="2145230"/>
            <a:ext cx="2363338" cy="605435"/>
          </a:xfrm>
          <a:prstGeom prst="rect">
            <a:avLst/>
          </a:prstGeom>
        </p:spPr>
      </p:pic>
      <p:sp>
        <p:nvSpPr>
          <p:cNvPr id="6" name="Rectángulo 6">
            <a:extLst>
              <a:ext uri="{FF2B5EF4-FFF2-40B4-BE49-F238E27FC236}">
                <a16:creationId xmlns:a16="http://schemas.microsoft.com/office/drawing/2014/main" xmlns="" id="{AE98C7E1-FA23-440B-92AF-05C72CF6B3BA}"/>
              </a:ext>
            </a:extLst>
          </p:cNvPr>
          <p:cNvSpPr/>
          <p:nvPr/>
        </p:nvSpPr>
        <p:spPr>
          <a:xfrm>
            <a:off x="641627" y="1682109"/>
            <a:ext cx="5082363" cy="153167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" name="Conector recto 8">
            <a:extLst>
              <a:ext uri="{FF2B5EF4-FFF2-40B4-BE49-F238E27FC236}">
                <a16:creationId xmlns:a16="http://schemas.microsoft.com/office/drawing/2014/main" xmlns="" id="{B394A2C3-4404-49D2-A899-B1979CFF2C96}"/>
              </a:ext>
            </a:extLst>
          </p:cNvPr>
          <p:cNvCxnSpPr/>
          <p:nvPr/>
        </p:nvCxnSpPr>
        <p:spPr>
          <a:xfrm>
            <a:off x="2981540" y="2085944"/>
            <a:ext cx="0" cy="66472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9">
            <a:extLst>
              <a:ext uri="{FF2B5EF4-FFF2-40B4-BE49-F238E27FC236}">
                <a16:creationId xmlns:a16="http://schemas.microsoft.com/office/drawing/2014/main" xmlns="" id="{45A1819F-CC02-4991-B967-FC61741473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86" y="2145228"/>
            <a:ext cx="1913641" cy="621060"/>
          </a:xfrm>
          <a:prstGeom prst="rect">
            <a:avLst/>
          </a:prstGeom>
        </p:spPr>
      </p:pic>
      <p:sp>
        <p:nvSpPr>
          <p:cNvPr id="9" name="CuadroTexto 10"/>
          <p:cNvSpPr txBox="1"/>
          <p:nvPr/>
        </p:nvSpPr>
        <p:spPr>
          <a:xfrm>
            <a:off x="108686" y="3252134"/>
            <a:ext cx="60701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Machine Learning</a:t>
            </a:r>
          </a:p>
          <a:p>
            <a:pPr algn="ctr"/>
            <a:r>
              <a:rPr lang="es-MX" sz="2000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Introducci</a:t>
            </a:r>
            <a:r>
              <a:rPr lang="es-ES" sz="2000" dirty="0" err="1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ón</a:t>
            </a:r>
            <a:r>
              <a:rPr lang="es-ES" sz="2000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Machine </a:t>
            </a:r>
            <a:r>
              <a:rPr lang="es-ES" sz="2000" dirty="0" err="1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Learning</a:t>
            </a:r>
            <a:endParaRPr lang="es-MX" sz="2000" dirty="0">
              <a:solidFill>
                <a:schemeClr val="bg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CuadroTexto 10"/>
          <p:cNvSpPr txBox="1"/>
          <p:nvPr/>
        </p:nvSpPr>
        <p:spPr>
          <a:xfrm>
            <a:off x="6040068" y="4397857"/>
            <a:ext cx="2140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31/Julio/2019</a:t>
            </a:r>
            <a:endParaRPr lang="es-MX" dirty="0">
              <a:solidFill>
                <a:schemeClr val="bg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926504" y="4397857"/>
            <a:ext cx="3743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</a:t>
            </a:r>
            <a:r>
              <a:rPr lang="es-ES" dirty="0" err="1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ón</a:t>
            </a:r>
            <a:r>
              <a:rPr lang="es-ES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Palafox</a:t>
            </a:r>
            <a:endParaRPr lang="es-MX" dirty="0">
              <a:solidFill>
                <a:schemeClr val="bg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calificamos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un </a:t>
            </a:r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bueno</a:t>
            </a:r>
            <a:r>
              <a:rPr lang="en-US" dirty="0" smtClean="0"/>
              <a:t> o </a:t>
            </a:r>
            <a:r>
              <a:rPr lang="en-US" dirty="0" err="1" smtClean="0"/>
              <a:t>malo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Que </a:t>
            </a:r>
            <a:r>
              <a:rPr lang="en-US" dirty="0" err="1" smtClean="0"/>
              <a:t>creen</a:t>
            </a:r>
            <a:r>
              <a:rPr lang="en-US" dirty="0" smtClean="0"/>
              <a:t> que </a:t>
            </a:r>
            <a:r>
              <a:rPr lang="en-US" dirty="0" err="1" smtClean="0"/>
              <a:t>debemos</a:t>
            </a:r>
            <a:r>
              <a:rPr lang="en-US" dirty="0" smtClean="0"/>
              <a:t> </a:t>
            </a:r>
            <a:r>
              <a:rPr lang="en-US" dirty="0" err="1" smtClean="0"/>
              <a:t>considerar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m</a:t>
            </a:r>
            <a:r>
              <a:rPr lang="es-ES" dirty="0" err="1" smtClean="0"/>
              <a:t>étrica</a:t>
            </a:r>
            <a:r>
              <a:rPr lang="es-ES" dirty="0"/>
              <a:t>?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65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Accuracy:</a:t>
            </a:r>
          </a:p>
          <a:p>
            <a:pPr lvl="1"/>
            <a:r>
              <a:rPr lang="en-US" dirty="0" err="1" smtClean="0"/>
              <a:t>Cuantas</a:t>
            </a:r>
            <a:r>
              <a:rPr lang="en-US" dirty="0" smtClean="0"/>
              <a:t> </a:t>
            </a:r>
            <a:r>
              <a:rPr lang="en-US" dirty="0" err="1" smtClean="0"/>
              <a:t>veces</a:t>
            </a:r>
            <a:r>
              <a:rPr lang="en-US" dirty="0" smtClean="0"/>
              <a:t> me </a:t>
            </a:r>
            <a:r>
              <a:rPr lang="en-US" dirty="0" err="1" smtClean="0"/>
              <a:t>equivoco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Recall:</a:t>
            </a:r>
          </a:p>
          <a:p>
            <a:pPr lvl="1"/>
            <a:r>
              <a:rPr lang="en-US" dirty="0" err="1" smtClean="0"/>
              <a:t>Cuantas</a:t>
            </a:r>
            <a:r>
              <a:rPr lang="en-US" dirty="0" smtClean="0"/>
              <a:t> </a:t>
            </a:r>
            <a:r>
              <a:rPr lang="en-US" dirty="0" err="1" smtClean="0"/>
              <a:t>veces</a:t>
            </a:r>
            <a:r>
              <a:rPr lang="en-US" dirty="0" smtClean="0"/>
              <a:t> </a:t>
            </a:r>
            <a:r>
              <a:rPr lang="en-US" dirty="0" err="1" smtClean="0"/>
              <a:t>predecimos</a:t>
            </a:r>
            <a:r>
              <a:rPr lang="en-US" dirty="0" smtClean="0"/>
              <a:t> </a:t>
            </a:r>
            <a:r>
              <a:rPr lang="en-US" dirty="0" err="1" smtClean="0"/>
              <a:t>correctamente</a:t>
            </a:r>
            <a:r>
              <a:rPr lang="en-US" dirty="0" smtClean="0"/>
              <a:t> </a:t>
            </a:r>
            <a:r>
              <a:rPr lang="en-US" dirty="0" err="1" smtClean="0"/>
              <a:t>ejemplos</a:t>
            </a:r>
            <a:r>
              <a:rPr lang="en-US" dirty="0" smtClean="0"/>
              <a:t> </a:t>
            </a:r>
            <a:r>
              <a:rPr lang="en-US" dirty="0" err="1" smtClean="0"/>
              <a:t>positivos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079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Train set:</a:t>
            </a:r>
          </a:p>
          <a:p>
            <a:pPr lvl="1"/>
            <a:r>
              <a:rPr lang="en-US" dirty="0" smtClean="0"/>
              <a:t>Set con el que </a:t>
            </a:r>
            <a:r>
              <a:rPr lang="en-US" dirty="0" err="1" smtClean="0"/>
              <a:t>entrenamos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.</a:t>
            </a:r>
          </a:p>
          <a:p>
            <a:pPr lvl="2"/>
            <a:r>
              <a:rPr lang="en-US" dirty="0" err="1" smtClean="0"/>
              <a:t>Debe</a:t>
            </a:r>
            <a:r>
              <a:rPr lang="en-US" dirty="0" smtClean="0"/>
              <a:t> </a:t>
            </a:r>
            <a:r>
              <a:rPr lang="en-US" dirty="0" err="1" smtClean="0"/>
              <a:t>ser</a:t>
            </a:r>
            <a:r>
              <a:rPr lang="en-US" dirty="0" smtClean="0"/>
              <a:t> un set </a:t>
            </a:r>
            <a:r>
              <a:rPr lang="en-US" dirty="0" err="1" smtClean="0"/>
              <a:t>representativo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smtClean="0"/>
              <a:t>Validation set:</a:t>
            </a:r>
          </a:p>
          <a:p>
            <a:pPr lvl="1"/>
            <a:r>
              <a:rPr lang="en-US" dirty="0" smtClean="0"/>
              <a:t>Set con el que </a:t>
            </a:r>
            <a:r>
              <a:rPr lang="en-US" dirty="0" err="1" smtClean="0"/>
              <a:t>probamos</a:t>
            </a:r>
            <a:r>
              <a:rPr lang="en-US" dirty="0" smtClean="0"/>
              <a:t> </a:t>
            </a:r>
            <a:r>
              <a:rPr lang="en-US" dirty="0" err="1" smtClean="0"/>
              <a:t>hiperparametros</a:t>
            </a:r>
            <a:endParaRPr lang="en-US" dirty="0" smtClean="0"/>
          </a:p>
          <a:p>
            <a:r>
              <a:rPr lang="en-US" dirty="0" smtClean="0"/>
              <a:t>Test set:</a:t>
            </a:r>
          </a:p>
          <a:p>
            <a:pPr lvl="1"/>
            <a:r>
              <a:rPr lang="en-US" dirty="0" smtClean="0"/>
              <a:t>Set con el que </a:t>
            </a:r>
            <a:r>
              <a:rPr lang="en-US" dirty="0" err="1" smtClean="0"/>
              <a:t>reportamos</a:t>
            </a:r>
            <a:r>
              <a:rPr lang="en-US" dirty="0" smtClean="0"/>
              <a:t> </a:t>
            </a:r>
            <a:r>
              <a:rPr lang="en-US" dirty="0" err="1" smtClean="0"/>
              <a:t>resultados</a:t>
            </a:r>
            <a:endParaRPr lang="en-US" dirty="0" smtClean="0"/>
          </a:p>
          <a:p>
            <a:pPr lvl="2"/>
            <a:r>
              <a:rPr lang="en-US" dirty="0" smtClean="0"/>
              <a:t>De </a:t>
            </a:r>
            <a:r>
              <a:rPr lang="en-US" dirty="0" err="1" smtClean="0"/>
              <a:t>igual</a:t>
            </a:r>
            <a:r>
              <a:rPr lang="en-US" dirty="0" smtClean="0"/>
              <a:t> forma </a:t>
            </a:r>
            <a:r>
              <a:rPr lang="en-US" dirty="0" err="1" smtClean="0"/>
              <a:t>debe</a:t>
            </a:r>
            <a:r>
              <a:rPr lang="en-US" dirty="0" smtClean="0"/>
              <a:t> de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representativo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064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https://miro.medium.com/max/1400/1*Nv2NNALuokZEcV6hYEHdG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33" y="1625600"/>
            <a:ext cx="7391400" cy="1762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3334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que </a:t>
            </a:r>
            <a:r>
              <a:rPr lang="en-US" dirty="0" err="1" smtClean="0"/>
              <a:t>creen</a:t>
            </a:r>
            <a:r>
              <a:rPr lang="en-US" dirty="0" smtClean="0"/>
              <a:t> que </a:t>
            </a:r>
            <a:r>
              <a:rPr lang="en-US" dirty="0" err="1" smtClean="0"/>
              <a:t>tenemos</a:t>
            </a:r>
            <a:r>
              <a:rPr lang="en-US" dirty="0" smtClean="0"/>
              <a:t> que </a:t>
            </a:r>
            <a:r>
              <a:rPr lang="en-US" dirty="0" err="1" smtClean="0"/>
              <a:t>usar</a:t>
            </a:r>
            <a:r>
              <a:rPr lang="en-US" dirty="0" smtClean="0"/>
              <a:t> dos sets para </a:t>
            </a:r>
            <a:r>
              <a:rPr lang="en-US" dirty="0" err="1" smtClean="0"/>
              <a:t>probar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Que </a:t>
            </a:r>
            <a:r>
              <a:rPr lang="en-US" dirty="0" err="1" smtClean="0"/>
              <a:t>porcentaje</a:t>
            </a:r>
            <a:r>
              <a:rPr lang="en-US" dirty="0" smtClean="0"/>
              <a:t> </a:t>
            </a:r>
            <a:r>
              <a:rPr lang="en-US" dirty="0" err="1" smtClean="0"/>
              <a:t>utilizamos</a:t>
            </a:r>
            <a:r>
              <a:rPr lang="en-US" dirty="0"/>
              <a:t> </a:t>
            </a:r>
            <a:r>
              <a:rPr lang="en-US" dirty="0" smtClean="0"/>
              <a:t>para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uno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92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Pol</a:t>
            </a:r>
            <a:r>
              <a:rPr lang="es-ES" dirty="0" err="1" smtClean="0"/>
              <a:t>ítica</a:t>
            </a:r>
            <a:r>
              <a:rPr lang="es-ES" dirty="0" smtClean="0"/>
              <a:t> </a:t>
            </a:r>
            <a:r>
              <a:rPr lang="en-US" dirty="0" smtClean="0"/>
              <a:t>de </a:t>
            </a:r>
            <a:r>
              <a:rPr lang="en-US" dirty="0" err="1" smtClean="0"/>
              <a:t>entrenamiento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Son las pol</a:t>
            </a:r>
            <a:r>
              <a:rPr lang="es-ES" dirty="0" err="1" smtClean="0"/>
              <a:t>ìticas</a:t>
            </a:r>
            <a:r>
              <a:rPr lang="es-ES" dirty="0" smtClean="0"/>
              <a:t> que se siguen para entrenar el modelos con nuevos datos.</a:t>
            </a:r>
          </a:p>
          <a:p>
            <a:pPr lvl="1"/>
            <a:r>
              <a:rPr lang="es-ES" dirty="0" smtClean="0"/>
              <a:t>Se deben de acordar por el equipo de TI/Negocio</a:t>
            </a:r>
          </a:p>
          <a:p>
            <a:pPr lvl="1"/>
            <a:r>
              <a:rPr lang="es-ES" dirty="0" smtClean="0"/>
              <a:t>Se deben de hacer en ambientes no productivos.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167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1100056" y="2775321"/>
            <a:ext cx="7367587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smtClean="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Métodos </a:t>
            </a:r>
            <a:r>
              <a:rPr lang="es-ES" sz="3600" dirty="0" smtClean="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No Supervisados</a:t>
            </a:r>
            <a:endParaRPr sz="3600" dirty="0">
              <a:solidFill>
                <a:srgbClr val="00665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ubTitle" idx="4294967295"/>
          </p:nvPr>
        </p:nvSpPr>
        <p:spPr>
          <a:xfrm>
            <a:off x="1100056" y="3810000"/>
            <a:ext cx="5900738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956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Activity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10" y="1417384"/>
            <a:ext cx="4713680" cy="30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7319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Activity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559" y="1429613"/>
            <a:ext cx="4874978" cy="316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65647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Activity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933" y="1314450"/>
            <a:ext cx="5005835" cy="35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5305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1100056" y="2775321"/>
            <a:ext cx="7367587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smtClean="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Métodos Supervisados</a:t>
            </a:r>
            <a:endParaRPr sz="3600" dirty="0">
              <a:solidFill>
                <a:srgbClr val="00665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ubTitle" idx="4294967295"/>
          </p:nvPr>
        </p:nvSpPr>
        <p:spPr>
          <a:xfrm>
            <a:off x="1100056" y="3810000"/>
            <a:ext cx="5900738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38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Descubrimiento</a:t>
            </a:r>
            <a:r>
              <a:rPr lang="en-US" dirty="0"/>
              <a:t> de </a:t>
            </a:r>
            <a:r>
              <a:rPr lang="en-US" dirty="0" err="1"/>
              <a:t>conocimiento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No </a:t>
            </a:r>
            <a:r>
              <a:rPr lang="en-US" sz="1800" dirty="0" err="1"/>
              <a:t>necesitamos</a:t>
            </a:r>
            <a:r>
              <a:rPr lang="en-US" sz="1800" dirty="0"/>
              <a:t> </a:t>
            </a:r>
            <a:r>
              <a:rPr lang="en-US" sz="1800" dirty="0" err="1"/>
              <a:t>etiquetas</a:t>
            </a:r>
            <a:endParaRPr lang="en-US" sz="1800" dirty="0"/>
          </a:p>
          <a:p>
            <a:pPr>
              <a:buFont typeface="Courier New" panose="02070309020205020404" pitchFamily="49" charset="0"/>
              <a:buChar char="o"/>
            </a:pPr>
            <a:endParaRPr lang="en-US" sz="1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Los </a:t>
            </a:r>
            <a:r>
              <a:rPr lang="en-US" sz="1800" dirty="0" err="1"/>
              <a:t>datos</a:t>
            </a:r>
            <a:r>
              <a:rPr lang="en-US" sz="1800" dirty="0"/>
              <a:t> se </a:t>
            </a:r>
            <a:r>
              <a:rPr lang="en-US" sz="1800" dirty="0" err="1"/>
              <a:t>organizan</a:t>
            </a:r>
            <a:r>
              <a:rPr lang="en-US" sz="1800" dirty="0"/>
              <a:t> </a:t>
            </a:r>
            <a:r>
              <a:rPr lang="en-US" sz="1800" dirty="0" err="1"/>
              <a:t>sólos</a:t>
            </a:r>
            <a:endParaRPr lang="en-US" sz="1800" dirty="0"/>
          </a:p>
          <a:p>
            <a:pPr>
              <a:buFont typeface="Courier New" panose="02070309020205020404" pitchFamily="49" charset="0"/>
              <a:buChar char="o"/>
            </a:pPr>
            <a:endParaRPr lang="en-US" sz="1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La </a:t>
            </a:r>
            <a:r>
              <a:rPr lang="en-US" sz="1800" dirty="0" err="1"/>
              <a:t>mayoría</a:t>
            </a:r>
            <a:r>
              <a:rPr lang="en-US" sz="1800" dirty="0"/>
              <a:t> de </a:t>
            </a:r>
            <a:r>
              <a:rPr lang="en-US" sz="1800" dirty="0" err="1"/>
              <a:t>los</a:t>
            </a:r>
            <a:r>
              <a:rPr lang="en-US" sz="1800" dirty="0"/>
              <a:t> </a:t>
            </a:r>
            <a:r>
              <a:rPr lang="en-US" sz="1800" dirty="0" err="1"/>
              <a:t>algoritmos</a:t>
            </a:r>
            <a:r>
              <a:rPr lang="en-US" sz="1800" dirty="0"/>
              <a:t> </a:t>
            </a:r>
            <a:r>
              <a:rPr lang="en-US" sz="1800" dirty="0" err="1"/>
              <a:t>descubren</a:t>
            </a:r>
            <a:r>
              <a:rPr lang="en-US" sz="1800" dirty="0"/>
              <a:t> solos </a:t>
            </a:r>
            <a:r>
              <a:rPr lang="en-US" sz="1800" dirty="0" err="1"/>
              <a:t>esa</a:t>
            </a:r>
            <a:r>
              <a:rPr lang="en-US" sz="1800" dirty="0"/>
              <a:t> </a:t>
            </a:r>
            <a:r>
              <a:rPr lang="en-US" sz="1800" dirty="0" err="1"/>
              <a:t>organización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25014401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745882" y="1666285"/>
            <a:ext cx="435483" cy="43962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13" dirty="0"/>
              <a:t>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23229" y="2872587"/>
            <a:ext cx="50366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Inbox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745882" y="2356223"/>
            <a:ext cx="644652" cy="483489"/>
            <a:chOff x="755904" y="2718816"/>
            <a:chExt cx="1146048" cy="859536"/>
          </a:xfrm>
        </p:grpSpPr>
        <p:grpSp>
          <p:nvGrpSpPr>
            <p:cNvPr id="14" name="Group 13"/>
            <p:cNvGrpSpPr/>
            <p:nvPr/>
          </p:nvGrpSpPr>
          <p:grpSpPr>
            <a:xfrm>
              <a:off x="755904" y="2718816"/>
              <a:ext cx="688848" cy="402336"/>
              <a:chOff x="1169463" y="3439114"/>
              <a:chExt cx="688848" cy="402336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169463" y="3439114"/>
                <a:ext cx="688848" cy="40233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pic>
            <p:nvPicPr>
              <p:cNvPr id="34" name="Picture 2" descr="http://upload.wikimedia.org/wikipedia/en/0/0a/Gmail_logo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9463" y="3452414"/>
                <a:ext cx="239544" cy="107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5" name="Straight Connector 34"/>
              <p:cNvCxnSpPr/>
              <p:nvPr/>
            </p:nvCxnSpPr>
            <p:spPr>
              <a:xfrm flipV="1">
                <a:off x="1203268" y="3598359"/>
                <a:ext cx="326828" cy="9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203268" y="3678324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214629" y="3753831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908304" y="2871216"/>
              <a:ext cx="688848" cy="402336"/>
              <a:chOff x="1169463" y="3439114"/>
              <a:chExt cx="688848" cy="402336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169463" y="3439114"/>
                <a:ext cx="688848" cy="40233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pic>
            <p:nvPicPr>
              <p:cNvPr id="29" name="Picture 2" descr="http://upload.wikimedia.org/wikipedia/en/0/0a/Gmail_logo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9463" y="3452414"/>
                <a:ext cx="239544" cy="107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0" name="Straight Connector 29"/>
              <p:cNvCxnSpPr/>
              <p:nvPr/>
            </p:nvCxnSpPr>
            <p:spPr>
              <a:xfrm flipV="1">
                <a:off x="1203268" y="3598359"/>
                <a:ext cx="326828" cy="9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203268" y="3678324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214629" y="3753831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>
              <a:off x="1060704" y="3023616"/>
              <a:ext cx="688848" cy="402336"/>
              <a:chOff x="1169463" y="3439114"/>
              <a:chExt cx="688848" cy="402336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1169463" y="3439114"/>
                <a:ext cx="688848" cy="40233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pic>
            <p:nvPicPr>
              <p:cNvPr id="24" name="Picture 2" descr="http://upload.wikimedia.org/wikipedia/en/0/0a/Gmail_logo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9463" y="3452414"/>
                <a:ext cx="239544" cy="107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5" name="Straight Connector 24"/>
              <p:cNvCxnSpPr/>
              <p:nvPr/>
            </p:nvCxnSpPr>
            <p:spPr>
              <a:xfrm flipV="1">
                <a:off x="1203268" y="3598359"/>
                <a:ext cx="326828" cy="9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1203268" y="3678324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214629" y="3753831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1213104" y="3176016"/>
              <a:ext cx="688848" cy="402336"/>
              <a:chOff x="1169463" y="3439114"/>
              <a:chExt cx="688848" cy="40233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169463" y="3439114"/>
                <a:ext cx="688848" cy="40233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pic>
            <p:nvPicPr>
              <p:cNvPr id="19" name="Picture 2" descr="http://upload.wikimedia.org/wikipedia/en/0/0a/Gmail_logo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9463" y="3452414"/>
                <a:ext cx="239544" cy="107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0" name="Straight Connector 19"/>
              <p:cNvCxnSpPr/>
              <p:nvPr/>
            </p:nvCxnSpPr>
            <p:spPr>
              <a:xfrm flipV="1">
                <a:off x="1203268" y="3598359"/>
                <a:ext cx="326828" cy="9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1203268" y="3678324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214629" y="3753831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Right Arrow 37"/>
          <p:cNvSpPr/>
          <p:nvPr/>
        </p:nvSpPr>
        <p:spPr>
          <a:xfrm>
            <a:off x="2390534" y="1729226"/>
            <a:ext cx="632807" cy="26590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9" name="Rectangle 38"/>
          <p:cNvSpPr/>
          <p:nvPr/>
        </p:nvSpPr>
        <p:spPr>
          <a:xfrm>
            <a:off x="3174842" y="1666285"/>
            <a:ext cx="1165236" cy="43962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75" dirty="0"/>
              <a:t>Algorithm</a:t>
            </a:r>
          </a:p>
          <a:p>
            <a:pPr algn="ctr"/>
            <a:r>
              <a:rPr lang="en-US" sz="675" dirty="0"/>
              <a:t>(K-Means, LDA, </a:t>
            </a:r>
            <a:r>
              <a:rPr lang="en-US" sz="675" dirty="0" err="1"/>
              <a:t>Autoencoders</a:t>
            </a:r>
            <a:r>
              <a:rPr lang="en-US" sz="675" dirty="0"/>
              <a:t>)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4553297" y="1722080"/>
            <a:ext cx="289283" cy="26590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graphicFrame>
        <p:nvGraphicFramePr>
          <p:cNvPr id="54" name="Chart 53"/>
          <p:cNvGraphicFramePr/>
          <p:nvPr>
            <p:extLst>
              <p:ext uri="{D42A27DB-BD31-4B8C-83A1-F6EECF244321}">
                <p14:modId xmlns:p14="http://schemas.microsoft.com/office/powerpoint/2010/main" val="827711937"/>
              </p:ext>
            </p:extLst>
          </p:nvPr>
        </p:nvGraphicFramePr>
        <p:xfrm>
          <a:off x="5158049" y="1326421"/>
          <a:ext cx="3139284" cy="1597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2248971" y="3762076"/>
            <a:ext cx="442140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 err="1"/>
              <a:t>Investigación</a:t>
            </a:r>
            <a:r>
              <a:rPr lang="en-US" sz="1013" dirty="0"/>
              <a:t>: NLP, </a:t>
            </a:r>
            <a:r>
              <a:rPr lang="en-US" sz="1013" dirty="0" err="1"/>
              <a:t>Propuesta</a:t>
            </a:r>
            <a:r>
              <a:rPr lang="en-US" sz="1013" dirty="0"/>
              <a:t>, Machine Learning, Deep Nets, Bayesian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248970" y="4000818"/>
            <a:ext cx="1747594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Family</a:t>
            </a:r>
            <a:r>
              <a:rPr lang="en-US" sz="1013" dirty="0"/>
              <a:t>: Mia, Casa, Mexico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531396" y="2985118"/>
            <a:ext cx="5036539" cy="715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/>
              <a:t>Los </a:t>
            </a:r>
            <a:r>
              <a:rPr lang="en-US" sz="1013" dirty="0" err="1"/>
              <a:t>elementos</a:t>
            </a:r>
            <a:r>
              <a:rPr lang="en-US" sz="1013" dirty="0"/>
              <a:t> que </a:t>
            </a:r>
            <a:r>
              <a:rPr lang="en-US" sz="1013" dirty="0" err="1"/>
              <a:t>describen</a:t>
            </a:r>
            <a:r>
              <a:rPr lang="en-US" sz="1013" dirty="0"/>
              <a:t> </a:t>
            </a:r>
            <a:r>
              <a:rPr lang="en-US" sz="1013" dirty="0" err="1"/>
              <a:t>cada</a:t>
            </a:r>
            <a:r>
              <a:rPr lang="en-US" sz="1013" dirty="0"/>
              <a:t> datum, </a:t>
            </a:r>
            <a:r>
              <a:rPr lang="en-US" sz="1013" dirty="0" err="1"/>
              <a:t>en</a:t>
            </a:r>
            <a:r>
              <a:rPr lang="en-US" sz="1013" dirty="0"/>
              <a:t> </a:t>
            </a:r>
            <a:r>
              <a:rPr lang="en-US" sz="1013" dirty="0" err="1"/>
              <a:t>este</a:t>
            </a:r>
            <a:r>
              <a:rPr lang="en-US" sz="1013" dirty="0"/>
              <a:t> </a:t>
            </a:r>
            <a:r>
              <a:rPr lang="en-US" sz="1013" dirty="0" err="1"/>
              <a:t>caso</a:t>
            </a:r>
            <a:r>
              <a:rPr lang="en-US" sz="1013" dirty="0"/>
              <a:t> son las palabras </a:t>
            </a:r>
            <a:r>
              <a:rPr lang="en-US" sz="1013" dirty="0" err="1"/>
              <a:t>en</a:t>
            </a:r>
            <a:r>
              <a:rPr lang="en-US" sz="1013" dirty="0"/>
              <a:t> </a:t>
            </a:r>
            <a:r>
              <a:rPr lang="en-US" sz="1013" dirty="0" err="1"/>
              <a:t>cada</a:t>
            </a:r>
            <a:r>
              <a:rPr lang="en-US" sz="1013" dirty="0"/>
              <a:t> email.</a:t>
            </a:r>
          </a:p>
          <a:p>
            <a:endParaRPr lang="en-US" sz="1013" dirty="0"/>
          </a:p>
          <a:p>
            <a:r>
              <a:rPr lang="en-US" sz="1013" dirty="0" err="1"/>
              <a:t>Cada</a:t>
            </a:r>
            <a:r>
              <a:rPr lang="en-US" sz="1013" dirty="0"/>
              <a:t> </a:t>
            </a:r>
            <a:r>
              <a:rPr lang="en-US" sz="1013" dirty="0" err="1"/>
              <a:t>tópico</a:t>
            </a:r>
            <a:r>
              <a:rPr lang="en-US" sz="1013" dirty="0"/>
              <a:t> </a:t>
            </a:r>
            <a:r>
              <a:rPr lang="en-US" sz="1013" dirty="0" err="1"/>
              <a:t>tendrá</a:t>
            </a:r>
            <a:r>
              <a:rPr lang="en-US" sz="1013" dirty="0"/>
              <a:t> </a:t>
            </a:r>
            <a:r>
              <a:rPr lang="en-US" sz="1013" dirty="0" err="1"/>
              <a:t>características</a:t>
            </a:r>
            <a:r>
              <a:rPr lang="en-US" sz="1013" dirty="0"/>
              <a:t> que </a:t>
            </a:r>
            <a:r>
              <a:rPr lang="en-US" sz="1013" dirty="0" err="1"/>
              <a:t>los</a:t>
            </a:r>
            <a:r>
              <a:rPr lang="en-US" sz="1013" dirty="0"/>
              <a:t> </a:t>
            </a:r>
            <a:r>
              <a:rPr lang="en-US" sz="1013" dirty="0" err="1"/>
              <a:t>separen</a:t>
            </a:r>
            <a:r>
              <a:rPr lang="en-US" sz="1013" dirty="0"/>
              <a:t> del resto.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248970" y="4446588"/>
            <a:ext cx="363112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Classes</a:t>
            </a:r>
            <a:r>
              <a:rPr lang="en-US" sz="1013" dirty="0"/>
              <a:t>: </a:t>
            </a:r>
            <a:r>
              <a:rPr lang="en-US" sz="1013" dirty="0" err="1"/>
              <a:t>Calificaciones</a:t>
            </a:r>
            <a:r>
              <a:rPr lang="en-US" sz="1013" dirty="0"/>
              <a:t>, </a:t>
            </a:r>
            <a:r>
              <a:rPr lang="en-US" sz="1013" dirty="0" err="1"/>
              <a:t>Tarea</a:t>
            </a:r>
            <a:r>
              <a:rPr lang="en-US" sz="1013" dirty="0"/>
              <a:t>, </a:t>
            </a:r>
            <a:r>
              <a:rPr lang="en-US" sz="1013" dirty="0" err="1"/>
              <a:t>Extensión</a:t>
            </a:r>
            <a:r>
              <a:rPr lang="en-US" sz="1013" dirty="0"/>
              <a:t>, Horas de </a:t>
            </a:r>
            <a:r>
              <a:rPr lang="en-US" sz="1013" dirty="0" err="1"/>
              <a:t>oficina</a:t>
            </a:r>
            <a:endParaRPr lang="en-US" sz="1013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Aprendizaje No Supervisado</a:t>
            </a:r>
          </a:p>
        </p:txBody>
      </p:sp>
    </p:spTree>
    <p:extLst>
      <p:ext uri="{BB962C8B-B14F-4D97-AF65-F5344CB8AC3E}">
        <p14:creationId xmlns:p14="http://schemas.microsoft.com/office/powerpoint/2010/main" val="2091031073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</a:t>
            </a:r>
            <a:r>
              <a:rPr lang="es-ES" dirty="0" err="1" smtClean="0"/>
              <a:t>étodos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Agrupamiento</a:t>
            </a:r>
          </a:p>
          <a:p>
            <a:pPr lvl="1"/>
            <a:r>
              <a:rPr lang="es-ES" dirty="0" smtClean="0"/>
              <a:t>K-</a:t>
            </a:r>
            <a:r>
              <a:rPr lang="es-ES" dirty="0" err="1" smtClean="0"/>
              <a:t>means</a:t>
            </a:r>
            <a:endParaRPr lang="es-ES" dirty="0" smtClean="0"/>
          </a:p>
          <a:p>
            <a:pPr lvl="1"/>
            <a:r>
              <a:rPr lang="es-ES" dirty="0" smtClean="0"/>
              <a:t>Análisis de densidades</a:t>
            </a:r>
          </a:p>
          <a:p>
            <a:r>
              <a:rPr lang="es-ES" dirty="0" smtClean="0"/>
              <a:t>Reducción de dimensiones</a:t>
            </a:r>
          </a:p>
          <a:p>
            <a:pPr lvl="1"/>
            <a:r>
              <a:rPr lang="es-ES" dirty="0" smtClean="0"/>
              <a:t>PCA</a:t>
            </a:r>
          </a:p>
          <a:p>
            <a:pPr lvl="1"/>
            <a:r>
              <a:rPr lang="es-ES" dirty="0" smtClean="0"/>
              <a:t>TSNE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05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Reducci</a:t>
            </a:r>
            <a:r>
              <a:rPr lang="es-ES" dirty="0" err="1" smtClean="0"/>
              <a:t>ón</a:t>
            </a:r>
            <a:r>
              <a:rPr lang="es-ES" dirty="0" smtClean="0"/>
              <a:t> de Dimensiones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que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referimos</a:t>
            </a:r>
            <a:r>
              <a:rPr lang="en-US" dirty="0" smtClean="0"/>
              <a:t> con </a:t>
            </a:r>
            <a:r>
              <a:rPr lang="en-US" dirty="0" err="1" smtClean="0"/>
              <a:t>reducci</a:t>
            </a:r>
            <a:r>
              <a:rPr lang="es-ES" dirty="0" err="1" smtClean="0"/>
              <a:t>ón</a:t>
            </a:r>
            <a:r>
              <a:rPr lang="es-ES" dirty="0" smtClean="0"/>
              <a:t> de dimensiones?</a:t>
            </a:r>
          </a:p>
          <a:p>
            <a:endParaRPr lang="es-ES" dirty="0"/>
          </a:p>
          <a:p>
            <a:r>
              <a:rPr lang="es-ES" dirty="0" smtClean="0"/>
              <a:t>Por que </a:t>
            </a:r>
            <a:r>
              <a:rPr lang="es-ES" dirty="0" err="1" smtClean="0"/>
              <a:t>querriamos</a:t>
            </a:r>
            <a:r>
              <a:rPr lang="es-ES" dirty="0" smtClean="0"/>
              <a:t> hacer reducción de dimensiones?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41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Reducir</a:t>
            </a:r>
            <a:r>
              <a:rPr lang="en-US" dirty="0" smtClean="0"/>
              <a:t> </a:t>
            </a:r>
            <a:r>
              <a:rPr lang="en-US" dirty="0" err="1" smtClean="0"/>
              <a:t>dimensiones</a:t>
            </a:r>
            <a:r>
              <a:rPr lang="en-US" dirty="0" smtClean="0"/>
              <a:t>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ayuda</a:t>
            </a:r>
            <a:r>
              <a:rPr lang="en-US" dirty="0" smtClean="0"/>
              <a:t> a </a:t>
            </a:r>
            <a:r>
              <a:rPr lang="en-US" dirty="0" err="1" smtClean="0"/>
              <a:t>acelerar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procesos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Perdemos</a:t>
            </a:r>
            <a:r>
              <a:rPr lang="en-US" dirty="0" smtClean="0"/>
              <a:t> </a:t>
            </a:r>
            <a:r>
              <a:rPr lang="en-US" dirty="0" err="1" smtClean="0"/>
              <a:t>explicabilidad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el </a:t>
            </a:r>
            <a:r>
              <a:rPr lang="en-US" dirty="0" err="1" smtClean="0"/>
              <a:t>modelo</a:t>
            </a:r>
            <a:r>
              <a:rPr lang="en-US" dirty="0" smtClean="0"/>
              <a:t>.</a:t>
            </a:r>
          </a:p>
          <a:p>
            <a:r>
              <a:rPr lang="en-US" dirty="0" smtClean="0"/>
              <a:t>Nos </a:t>
            </a:r>
            <a:r>
              <a:rPr lang="en-US" dirty="0" err="1" smtClean="0"/>
              <a:t>ayuda</a:t>
            </a:r>
            <a:r>
              <a:rPr lang="en-US" dirty="0" smtClean="0"/>
              <a:t> a </a:t>
            </a:r>
            <a:r>
              <a:rPr lang="en-US" dirty="0" err="1" smtClean="0"/>
              <a:t>visualizar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7460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Manifolds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14275" y="1998000"/>
            <a:ext cx="6132600" cy="3145500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://cs.stanford.edu/people/karpathy/tsnejs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 smtClean="0"/>
              <a:t>En</a:t>
            </a:r>
            <a:r>
              <a:rPr lang="en-US" dirty="0" smtClean="0"/>
              <a:t> un manifold,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estan</a:t>
            </a:r>
            <a:r>
              <a:rPr lang="en-US" dirty="0" smtClean="0"/>
              <a:t> </a:t>
            </a:r>
            <a:r>
              <a:rPr lang="en-US" dirty="0" err="1" smtClean="0"/>
              <a:t>cerca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unos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La </a:t>
            </a:r>
            <a:r>
              <a:rPr lang="en-US" dirty="0" err="1" smtClean="0"/>
              <a:t>cercania</a:t>
            </a:r>
            <a:r>
              <a:rPr lang="en-US" dirty="0" smtClean="0"/>
              <a:t> se </a:t>
            </a:r>
            <a:r>
              <a:rPr lang="en-US" dirty="0" err="1" smtClean="0"/>
              <a:t>basa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“features”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Pixels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Palabras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Data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0185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1100056" y="2775321"/>
            <a:ext cx="7367587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smtClean="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PCA</a:t>
            </a:r>
            <a:endParaRPr sz="3600" dirty="0">
              <a:solidFill>
                <a:srgbClr val="00665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ubTitle" idx="4294967295"/>
          </p:nvPr>
        </p:nvSpPr>
        <p:spPr>
          <a:xfrm>
            <a:off x="1100056" y="3810000"/>
            <a:ext cx="5900738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82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err="1" smtClean="0"/>
              <a:t>Estamos</a:t>
            </a:r>
            <a:r>
              <a:rPr lang="en-US" sz="2000" dirty="0" smtClean="0"/>
              <a:t> </a:t>
            </a:r>
            <a:r>
              <a:rPr lang="en-US" sz="2000" dirty="0" err="1" smtClean="0"/>
              <a:t>tratando</a:t>
            </a:r>
            <a:r>
              <a:rPr lang="en-US" sz="2000" dirty="0" smtClean="0"/>
              <a:t> de </a:t>
            </a:r>
            <a:r>
              <a:rPr lang="en-US" sz="2000" dirty="0" err="1" smtClean="0"/>
              <a:t>detectar</a:t>
            </a:r>
            <a:r>
              <a:rPr lang="en-US" sz="2000" dirty="0" smtClean="0"/>
              <a:t> </a:t>
            </a:r>
            <a:r>
              <a:rPr lang="en-US" sz="2000" dirty="0" err="1" smtClean="0"/>
              <a:t>si</a:t>
            </a:r>
            <a:r>
              <a:rPr lang="en-US" sz="2000" dirty="0" smtClean="0"/>
              <a:t> </a:t>
            </a:r>
            <a:r>
              <a:rPr lang="en-US" sz="2000" dirty="0" err="1" smtClean="0"/>
              <a:t>alguien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buen</a:t>
            </a:r>
            <a:r>
              <a:rPr lang="en-US" sz="2000" dirty="0" smtClean="0"/>
              <a:t> conductor o mal conductor.</a:t>
            </a:r>
          </a:p>
          <a:p>
            <a:r>
              <a:rPr lang="en-US" sz="2000" dirty="0" err="1" smtClean="0"/>
              <a:t>Hacemos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encuesta</a:t>
            </a:r>
            <a:r>
              <a:rPr lang="en-US" sz="2000" dirty="0" smtClean="0"/>
              <a:t>:</a:t>
            </a:r>
          </a:p>
          <a:p>
            <a:pPr lvl="1"/>
            <a:r>
              <a:rPr lang="en-US" sz="2000" dirty="0" err="1" smtClean="0"/>
              <a:t>Medimos</a:t>
            </a:r>
            <a:r>
              <a:rPr lang="en-US" sz="2000" dirty="0" smtClean="0"/>
              <a:t> </a:t>
            </a:r>
            <a:r>
              <a:rPr lang="en-US" sz="2000" dirty="0" err="1" smtClean="0"/>
              <a:t>distintas</a:t>
            </a:r>
            <a:r>
              <a:rPr lang="en-US" sz="2000" dirty="0" smtClean="0"/>
              <a:t> variables:</a:t>
            </a:r>
          </a:p>
          <a:p>
            <a:pPr lvl="2"/>
            <a:r>
              <a:rPr lang="en-US" sz="2000" dirty="0" smtClean="0"/>
              <a:t>Skill (</a:t>
            </a:r>
            <a:r>
              <a:rPr lang="en-US" sz="2000" dirty="0" err="1" smtClean="0"/>
              <a:t>basado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metricas</a:t>
            </a:r>
            <a:r>
              <a:rPr lang="en-US" sz="2000" dirty="0" smtClean="0"/>
              <a:t>)</a:t>
            </a:r>
          </a:p>
          <a:p>
            <a:pPr lvl="2"/>
            <a:r>
              <a:rPr lang="en-US" sz="2000" dirty="0" smtClean="0"/>
              <a:t>Diversion (</a:t>
            </a:r>
            <a:r>
              <a:rPr lang="en-US" sz="2000" dirty="0" err="1" smtClean="0"/>
              <a:t>basado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tiempo</a:t>
            </a:r>
            <a:r>
              <a:rPr lang="en-US" sz="2000" dirty="0" smtClean="0"/>
              <a:t>)</a:t>
            </a:r>
          </a:p>
          <a:p>
            <a:pPr lvl="2"/>
            <a:r>
              <a:rPr lang="en-US" sz="2000" dirty="0" err="1" smtClean="0"/>
              <a:t>Precisión</a:t>
            </a:r>
            <a:endParaRPr lang="en-US" sz="2000" dirty="0" smtClean="0"/>
          </a:p>
          <a:p>
            <a:pPr lvl="2"/>
            <a:r>
              <a:rPr lang="en-US" sz="2000" dirty="0" err="1" smtClean="0"/>
              <a:t>Edad</a:t>
            </a:r>
            <a:r>
              <a:rPr lang="en-US" sz="2000" dirty="0" smtClean="0"/>
              <a:t>, </a:t>
            </a:r>
            <a:r>
              <a:rPr lang="en-US" sz="2000" dirty="0" err="1" smtClean="0"/>
              <a:t>genero</a:t>
            </a:r>
            <a:r>
              <a:rPr lang="en-US" sz="2000" dirty="0" smtClean="0"/>
              <a:t>, </a:t>
            </a:r>
            <a:r>
              <a:rPr lang="en-US" sz="2000" dirty="0" err="1" smtClean="0"/>
              <a:t>etc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18033134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905" y="1571859"/>
            <a:ext cx="2860635" cy="245071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Hay variables que sobran</a:t>
            </a:r>
            <a:endParaRPr lang="es-MX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3459852" cy="3145500"/>
          </a:xfrm>
        </p:spPr>
        <p:txBody>
          <a:bodyPr>
            <a:normAutofit/>
          </a:bodyPr>
          <a:lstStyle/>
          <a:p>
            <a:r>
              <a:rPr lang="en-US" dirty="0" err="1" smtClean="0"/>
              <a:t>Creamos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variable</a:t>
            </a:r>
          </a:p>
          <a:p>
            <a:pPr lvl="1"/>
            <a:r>
              <a:rPr lang="en-US" dirty="0" err="1" smtClean="0"/>
              <a:t>Esta</a:t>
            </a:r>
            <a:r>
              <a:rPr lang="en-US" dirty="0" smtClean="0"/>
              <a:t> variable </a:t>
            </a:r>
            <a:r>
              <a:rPr lang="en-US" dirty="0" err="1" smtClean="0"/>
              <a:t>es</a:t>
            </a:r>
            <a:r>
              <a:rPr lang="en-US" dirty="0" smtClean="0"/>
              <a:t> el “karma”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usuario</a:t>
            </a:r>
            <a:endParaRPr lang="en-US" dirty="0" smtClean="0"/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nueva</a:t>
            </a:r>
            <a:r>
              <a:rPr lang="en-US" dirty="0" smtClean="0"/>
              <a:t> variable </a:t>
            </a:r>
            <a:r>
              <a:rPr lang="en-US" dirty="0" err="1" smtClean="0"/>
              <a:t>captura</a:t>
            </a:r>
            <a:r>
              <a:rPr lang="en-US" dirty="0" smtClean="0"/>
              <a:t> la </a:t>
            </a:r>
            <a:r>
              <a:rPr lang="en-US" dirty="0" err="1" smtClean="0"/>
              <a:t>varianza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61669732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3536052" cy="3145500"/>
          </a:xfrm>
        </p:spPr>
        <p:txBody>
          <a:bodyPr/>
          <a:lstStyle/>
          <a:p>
            <a:r>
              <a:rPr lang="en-US" dirty="0" err="1" smtClean="0"/>
              <a:t>Buscar</a:t>
            </a:r>
            <a:r>
              <a:rPr lang="en-US" dirty="0" smtClean="0"/>
              <a:t> la </a:t>
            </a:r>
            <a:r>
              <a:rPr lang="en-US" dirty="0" err="1" smtClean="0"/>
              <a:t>dirección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varían</a:t>
            </a:r>
            <a:r>
              <a:rPr lang="en-US" dirty="0" smtClean="0"/>
              <a:t> mas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262" y="1539338"/>
            <a:ext cx="3073203" cy="29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66419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Aprendizaje</a:t>
            </a:r>
            <a:r>
              <a:rPr lang="en-US" dirty="0" smtClean="0"/>
              <a:t> </a:t>
            </a:r>
            <a:r>
              <a:rPr lang="en-US" dirty="0" err="1" smtClean="0"/>
              <a:t>Supervisado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Set de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etiquetados</a:t>
            </a:r>
            <a:endParaRPr lang="en-US" dirty="0" smtClean="0"/>
          </a:p>
          <a:p>
            <a:pPr lvl="1"/>
            <a:r>
              <a:rPr lang="en-US" dirty="0" smtClean="0"/>
              <a:t>Set de emails con spam/not spam.</a:t>
            </a:r>
          </a:p>
          <a:p>
            <a:pPr lvl="1"/>
            <a:r>
              <a:rPr lang="en-US" dirty="0" smtClean="0"/>
              <a:t>Reviews de Amazon (</a:t>
            </a:r>
            <a:r>
              <a:rPr lang="en-US" dirty="0" err="1" smtClean="0"/>
              <a:t>Estrellas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Facebook like/not like.</a:t>
            </a:r>
          </a:p>
          <a:p>
            <a:pPr lvl="1"/>
            <a:r>
              <a:rPr lang="en-US" dirty="0" smtClean="0"/>
              <a:t>Stock Market - &gt; </a:t>
            </a:r>
            <a:r>
              <a:rPr lang="en-US" dirty="0" err="1" smtClean="0"/>
              <a:t>Volumen</a:t>
            </a:r>
            <a:endParaRPr lang="en-US" dirty="0" smtClean="0"/>
          </a:p>
          <a:p>
            <a:r>
              <a:rPr lang="en-US" dirty="0" err="1" smtClean="0"/>
              <a:t>Algoritmo</a:t>
            </a:r>
            <a:endParaRPr lang="en-US" dirty="0" smtClean="0"/>
          </a:p>
          <a:p>
            <a:pPr lvl="1"/>
            <a:r>
              <a:rPr lang="en-US" dirty="0" err="1" smtClean="0"/>
              <a:t>Regresión</a:t>
            </a:r>
            <a:r>
              <a:rPr lang="en-US" dirty="0" smtClean="0"/>
              <a:t> Lineal</a:t>
            </a:r>
          </a:p>
          <a:p>
            <a:pPr lvl="1"/>
            <a:r>
              <a:rPr lang="en-US" dirty="0" err="1" smtClean="0"/>
              <a:t>Regresión</a:t>
            </a:r>
            <a:r>
              <a:rPr lang="en-US" dirty="0" smtClean="0"/>
              <a:t> </a:t>
            </a:r>
            <a:r>
              <a:rPr lang="en-US" dirty="0" err="1" smtClean="0"/>
              <a:t>Logística</a:t>
            </a:r>
            <a:endParaRPr lang="en-US" dirty="0" smtClean="0"/>
          </a:p>
          <a:p>
            <a:pPr lvl="1"/>
            <a:r>
              <a:rPr lang="en-US" dirty="0" err="1" smtClean="0"/>
              <a:t>Maquinas</a:t>
            </a:r>
            <a:r>
              <a:rPr lang="en-US" dirty="0" smtClean="0"/>
              <a:t> de </a:t>
            </a:r>
            <a:r>
              <a:rPr lang="en-US" dirty="0" err="1" smtClean="0"/>
              <a:t>Soporte</a:t>
            </a:r>
            <a:r>
              <a:rPr lang="en-US" dirty="0" smtClean="0"/>
              <a:t> </a:t>
            </a:r>
            <a:r>
              <a:rPr lang="en-US" dirty="0" err="1" smtClean="0"/>
              <a:t>Vectorial</a:t>
            </a:r>
            <a:endParaRPr lang="en-US" dirty="0" smtClean="0"/>
          </a:p>
          <a:p>
            <a:pPr lvl="1"/>
            <a:r>
              <a:rPr lang="en-US" dirty="0" smtClean="0"/>
              <a:t>Deep Learning (Neural Networks and Convolutional NN)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2183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Opciones</a:t>
            </a:r>
            <a:r>
              <a:rPr lang="en-US" dirty="0" smtClean="0"/>
              <a:t>, </a:t>
            </a:r>
            <a:r>
              <a:rPr lang="en-US" dirty="0" err="1" smtClean="0"/>
              <a:t>opciones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75" y="1394874"/>
            <a:ext cx="3098348" cy="3010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884" y="1352157"/>
            <a:ext cx="3073581" cy="30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85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081895" y="1874301"/>
            <a:ext cx="6899069" cy="146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800" b="0" i="0" u="none" strike="noStrike" cap="none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6000" dirty="0" smtClean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Gracias</a:t>
            </a:r>
            <a:endParaRPr lang="es-MX" sz="60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pic>
        <p:nvPicPr>
          <p:cNvPr id="4" name="Imagen 2">
            <a:extLst>
              <a:ext uri="{FF2B5EF4-FFF2-40B4-BE49-F238E27FC236}">
                <a16:creationId xmlns:a16="http://schemas.microsoft.com/office/drawing/2014/main" xmlns="" id="{7A97B0B8-926B-4CAB-9D5F-B948AA5453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716" y="562180"/>
            <a:ext cx="1614192" cy="413520"/>
          </a:xfrm>
          <a:prstGeom prst="rect">
            <a:avLst/>
          </a:prstGeom>
        </p:spPr>
      </p:pic>
      <p:pic>
        <p:nvPicPr>
          <p:cNvPr id="6" name="Imagen 9">
            <a:extLst>
              <a:ext uri="{FF2B5EF4-FFF2-40B4-BE49-F238E27FC236}">
                <a16:creationId xmlns:a16="http://schemas.microsoft.com/office/drawing/2014/main" xmlns="" id="{45A1819F-CC02-4991-B967-FC61741473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0" y="556844"/>
            <a:ext cx="1307043" cy="42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7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1683646" y="1234369"/>
            <a:ext cx="5659694" cy="2220359"/>
            <a:chOff x="733217" y="1261371"/>
            <a:chExt cx="6579491" cy="2217298"/>
          </a:xfrm>
        </p:grpSpPr>
        <p:sp>
          <p:nvSpPr>
            <p:cNvPr id="4" name="TextBox 3"/>
            <p:cNvSpPr txBox="1"/>
            <p:nvPr/>
          </p:nvSpPr>
          <p:spPr>
            <a:xfrm>
              <a:off x="1677744" y="1261371"/>
              <a:ext cx="3019273" cy="33424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US" sz="1575" b="1" dirty="0" err="1">
                  <a:ln/>
                  <a:solidFill>
                    <a:schemeClr val="accent3"/>
                  </a:solidFill>
                </a:rPr>
                <a:t>Aprendizaje</a:t>
              </a:r>
              <a:r>
                <a:rPr lang="en-US" sz="1575" b="1" dirty="0">
                  <a:ln/>
                  <a:solidFill>
                    <a:schemeClr val="accent3"/>
                  </a:solidFill>
                </a:rPr>
                <a:t> </a:t>
              </a:r>
              <a:r>
                <a:rPr lang="en-US" sz="1575" b="1" dirty="0" err="1">
                  <a:ln/>
                  <a:solidFill>
                    <a:schemeClr val="accent3"/>
                  </a:solidFill>
                </a:rPr>
                <a:t>Supervisado</a:t>
              </a:r>
              <a:endParaRPr lang="en-US" sz="1575" b="1" dirty="0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828779" y="1914098"/>
              <a:ext cx="580644" cy="586163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13" dirty="0"/>
                <a:t>Data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3217" y="2579923"/>
              <a:ext cx="906044" cy="247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Mail Inbox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076935" y="1914098"/>
              <a:ext cx="580644" cy="58616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13" dirty="0"/>
                <a:t>Labels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175233" y="2625991"/>
              <a:ext cx="516636" cy="30175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Not Spam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03199" y="2900311"/>
              <a:ext cx="516636" cy="30175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Spam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19835" y="2984893"/>
              <a:ext cx="516636" cy="30175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Not Spam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47217" y="3172345"/>
              <a:ext cx="516636" cy="30175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Spam</a:t>
              </a:r>
            </a:p>
          </p:txBody>
        </p:sp>
        <p:sp>
          <p:nvSpPr>
            <p:cNvPr id="24" name="Plus 23"/>
            <p:cNvSpPr/>
            <p:nvPr/>
          </p:nvSpPr>
          <p:spPr>
            <a:xfrm>
              <a:off x="1510007" y="1979053"/>
              <a:ext cx="466344" cy="466344"/>
            </a:xfrm>
            <a:prstGeom prst="mathPlu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28779" y="2834017"/>
              <a:ext cx="859536" cy="644652"/>
              <a:chOff x="755904" y="2718816"/>
              <a:chExt cx="1146048" cy="859536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755904" y="2718816"/>
                <a:ext cx="688848" cy="402336"/>
                <a:chOff x="1169463" y="3439114"/>
                <a:chExt cx="688848" cy="402336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1169463" y="3439114"/>
                  <a:ext cx="688848" cy="402336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pic>
              <p:nvPicPr>
                <p:cNvPr id="1026" name="Picture 2" descr="http://upload.wikimedia.org/wikipedia/en/0/0a/Gmail_logo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9463" y="3452414"/>
                  <a:ext cx="239544" cy="1079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26" name="Straight Connector 25"/>
                <p:cNvCxnSpPr/>
                <p:nvPr/>
              </p:nvCxnSpPr>
              <p:spPr>
                <a:xfrm flipV="1">
                  <a:off x="1203268" y="3598359"/>
                  <a:ext cx="326828" cy="97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1203268" y="3678324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214629" y="3753831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/>
              <p:cNvGrpSpPr/>
              <p:nvPr/>
            </p:nvGrpSpPr>
            <p:grpSpPr>
              <a:xfrm>
                <a:off x="908304" y="2871216"/>
                <a:ext cx="688848" cy="402336"/>
                <a:chOff x="1169463" y="3439114"/>
                <a:chExt cx="688848" cy="402336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1169463" y="3439114"/>
                  <a:ext cx="688848" cy="402336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pic>
              <p:nvPicPr>
                <p:cNvPr id="34" name="Picture 2" descr="http://upload.wikimedia.org/wikipedia/en/0/0a/Gmail_logo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9463" y="3452414"/>
                  <a:ext cx="239544" cy="1079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1203268" y="3598359"/>
                  <a:ext cx="326828" cy="97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1203268" y="3678324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1214629" y="3753831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>
                <a:off x="1060704" y="3023616"/>
                <a:ext cx="688848" cy="402336"/>
                <a:chOff x="1169463" y="3439114"/>
                <a:chExt cx="688848" cy="402336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1169463" y="3439114"/>
                  <a:ext cx="688848" cy="402336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pic>
              <p:nvPicPr>
                <p:cNvPr id="40" name="Picture 2" descr="http://upload.wikimedia.org/wikipedia/en/0/0a/Gmail_logo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9463" y="3452414"/>
                  <a:ext cx="239544" cy="1079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41" name="Straight Connector 40"/>
                <p:cNvCxnSpPr/>
                <p:nvPr/>
              </p:nvCxnSpPr>
              <p:spPr>
                <a:xfrm flipV="1">
                  <a:off x="1203268" y="3598359"/>
                  <a:ext cx="326828" cy="97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203268" y="3678324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1214629" y="3753831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43"/>
              <p:cNvGrpSpPr/>
              <p:nvPr/>
            </p:nvGrpSpPr>
            <p:grpSpPr>
              <a:xfrm>
                <a:off x="1213104" y="3176016"/>
                <a:ext cx="688848" cy="402336"/>
                <a:chOff x="1169463" y="3439114"/>
                <a:chExt cx="688848" cy="402336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1169463" y="3439114"/>
                  <a:ext cx="688848" cy="402336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pic>
              <p:nvPicPr>
                <p:cNvPr id="46" name="Picture 2" descr="http://upload.wikimedia.org/wikipedia/en/0/0a/Gmail_logo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9463" y="3452414"/>
                  <a:ext cx="239544" cy="1079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47" name="Straight Connector 46"/>
                <p:cNvCxnSpPr/>
                <p:nvPr/>
              </p:nvCxnSpPr>
              <p:spPr>
                <a:xfrm flipV="1">
                  <a:off x="1203268" y="3598359"/>
                  <a:ext cx="326828" cy="97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1203268" y="3678324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1214629" y="3753831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" name="Right Arrow 49"/>
            <p:cNvSpPr/>
            <p:nvPr/>
          </p:nvSpPr>
          <p:spPr>
            <a:xfrm>
              <a:off x="2867892" y="2034956"/>
              <a:ext cx="843742" cy="354538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849625" y="1919143"/>
              <a:ext cx="1553648" cy="586163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Algorithm</a:t>
              </a:r>
            </a:p>
            <a:p>
              <a:pPr algn="ctr"/>
              <a:r>
                <a:rPr lang="en-US" sz="675" dirty="0"/>
                <a:t>(Naïve Bayes, Deep Nets, SVMs, Logistic Regression)</a:t>
              </a:r>
            </a:p>
          </p:txBody>
        </p:sp>
        <p:sp>
          <p:nvSpPr>
            <p:cNvPr id="53" name="Right Arrow 52"/>
            <p:cNvSpPr/>
            <p:nvPr/>
          </p:nvSpPr>
          <p:spPr>
            <a:xfrm>
              <a:off x="5541266" y="2029911"/>
              <a:ext cx="385710" cy="354538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6412489" y="1604334"/>
              <a:ext cx="516636" cy="301752"/>
              <a:chOff x="1169463" y="3439114"/>
              <a:chExt cx="688848" cy="402336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1169463" y="3439114"/>
                <a:ext cx="688848" cy="40233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pic>
            <p:nvPicPr>
              <p:cNvPr id="61" name="Picture 2" descr="http://upload.wikimedia.org/wikipedia/en/0/0a/Gmail_logo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9463" y="3452414"/>
                <a:ext cx="239544" cy="107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2" name="Straight Connector 61"/>
              <p:cNvCxnSpPr/>
              <p:nvPr/>
            </p:nvCxnSpPr>
            <p:spPr>
              <a:xfrm flipV="1">
                <a:off x="1203268" y="3598359"/>
                <a:ext cx="326828" cy="9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1203268" y="3678324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1214629" y="3753831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0" name="Rectangle 79"/>
            <p:cNvSpPr/>
            <p:nvPr/>
          </p:nvSpPr>
          <p:spPr>
            <a:xfrm>
              <a:off x="6384277" y="2206311"/>
              <a:ext cx="573059" cy="292498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System</a:t>
              </a:r>
            </a:p>
          </p:txBody>
        </p:sp>
        <p:sp>
          <p:nvSpPr>
            <p:cNvPr id="81" name="Right Arrow 80"/>
            <p:cNvSpPr/>
            <p:nvPr/>
          </p:nvSpPr>
          <p:spPr>
            <a:xfrm rot="5400000">
              <a:off x="6526775" y="1979371"/>
              <a:ext cx="240573" cy="173318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51" name="Left-Up Arrow 50"/>
            <p:cNvSpPr/>
            <p:nvPr/>
          </p:nvSpPr>
          <p:spPr>
            <a:xfrm rot="13500000">
              <a:off x="6358271" y="2589443"/>
              <a:ext cx="577581" cy="577581"/>
            </a:xfrm>
            <a:prstGeom prst="lef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966616" y="3021469"/>
              <a:ext cx="516636" cy="30175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Not Spam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796072" y="3036016"/>
              <a:ext cx="516636" cy="30175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Spam</a:t>
              </a: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2298106" y="3982864"/>
            <a:ext cx="37369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Spam</a:t>
            </a:r>
            <a:r>
              <a:rPr lang="en-US" sz="1050" dirty="0"/>
              <a:t>: </a:t>
            </a:r>
            <a:r>
              <a:rPr lang="en-US" sz="1050" dirty="0" err="1" smtClean="0"/>
              <a:t>Oferta</a:t>
            </a:r>
            <a:r>
              <a:rPr lang="en-US" sz="1050" dirty="0" smtClean="0"/>
              <a:t>, </a:t>
            </a:r>
            <a:r>
              <a:rPr lang="en-US" sz="1050" dirty="0"/>
              <a:t>Viagra, medicine, Free, Conference in China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298106" y="4375433"/>
            <a:ext cx="3472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Not Spam</a:t>
            </a:r>
            <a:r>
              <a:rPr lang="en-US" sz="1050" dirty="0"/>
              <a:t>: UP, Machine Learning, </a:t>
            </a:r>
            <a:r>
              <a:rPr lang="en-US" sz="1050" dirty="0" err="1"/>
              <a:t>Evento</a:t>
            </a:r>
            <a:r>
              <a:rPr lang="en-US" sz="1050" dirty="0"/>
              <a:t>, Mia</a:t>
            </a:r>
            <a:r>
              <a:rPr lang="en-US" sz="1050" dirty="0" smtClean="0"/>
              <a:t>, Emma</a:t>
            </a:r>
            <a:endParaRPr lang="en-US" sz="1050" dirty="0"/>
          </a:p>
        </p:txBody>
      </p:sp>
      <p:sp>
        <p:nvSpPr>
          <p:cNvPr id="87" name="TextBox 86"/>
          <p:cNvSpPr txBox="1"/>
          <p:nvPr/>
        </p:nvSpPr>
        <p:spPr>
          <a:xfrm>
            <a:off x="1837899" y="3454727"/>
            <a:ext cx="50365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/>
          </a:p>
          <a:p>
            <a:r>
              <a:rPr lang="en-US" sz="1050" dirty="0" err="1"/>
              <a:t>Cada</a:t>
            </a:r>
            <a:r>
              <a:rPr lang="en-US" sz="1050" dirty="0"/>
              <a:t> </a:t>
            </a:r>
            <a:r>
              <a:rPr lang="en-US" sz="1050" dirty="0" err="1"/>
              <a:t>categoría</a:t>
            </a:r>
            <a:r>
              <a:rPr lang="en-US" sz="1050" dirty="0"/>
              <a:t> </a:t>
            </a:r>
            <a:r>
              <a:rPr lang="en-US" sz="1050" dirty="0" err="1"/>
              <a:t>tendrá</a:t>
            </a:r>
            <a:r>
              <a:rPr lang="en-US" sz="1050" dirty="0"/>
              <a:t> features que lo van a </a:t>
            </a:r>
            <a:r>
              <a:rPr lang="en-US" sz="1050" dirty="0" err="1"/>
              <a:t>caracterizar</a:t>
            </a:r>
            <a:endParaRPr lang="en-US" sz="105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20377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err="1" smtClean="0"/>
              <a:t>Naive</a:t>
            </a:r>
            <a:r>
              <a:rPr lang="es-MX" dirty="0" smtClean="0"/>
              <a:t> </a:t>
            </a:r>
            <a:r>
              <a:rPr lang="es-MX" dirty="0" err="1" smtClean="0"/>
              <a:t>Bayes</a:t>
            </a:r>
            <a:r>
              <a:rPr lang="es-MX" dirty="0" smtClean="0"/>
              <a:t> (</a:t>
            </a:r>
            <a:r>
              <a:rPr lang="es-MX" dirty="0" err="1" smtClean="0"/>
              <a:t>Bayes</a:t>
            </a:r>
            <a:r>
              <a:rPr lang="es-MX" dirty="0" smtClean="0"/>
              <a:t> Ingenuo)</a:t>
            </a:r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4294967295"/>
          </p:nvPr>
        </p:nvSpPr>
        <p:spPr>
          <a:xfrm>
            <a:off x="0" y="0"/>
            <a:ext cx="595313" cy="731838"/>
          </a:xfrm>
        </p:spPr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2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/>
              <a:t>Probabilidad</a:t>
            </a:r>
            <a:r>
              <a:rPr lang="en-US" sz="3000" dirty="0"/>
              <a:t> de que </a:t>
            </a:r>
            <a:r>
              <a:rPr lang="en-US" sz="3000" dirty="0" err="1"/>
              <a:t>suceda</a:t>
            </a:r>
            <a:r>
              <a:rPr lang="en-US" sz="3000" dirty="0"/>
              <a:t> un </a:t>
            </a:r>
            <a:r>
              <a:rPr lang="en-US" sz="3000" dirty="0" err="1"/>
              <a:t>evento</a:t>
            </a:r>
            <a:endParaRPr lang="en-US" sz="3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6028" y="1366767"/>
            <a:ext cx="3027100" cy="3027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754258" y="2526450"/>
            <a:ext cx="224674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/>
              <a:t>P = 1/12</a:t>
            </a:r>
          </a:p>
        </p:txBody>
      </p:sp>
    </p:spTree>
    <p:extLst>
      <p:ext uri="{BB962C8B-B14F-4D97-AF65-F5344CB8AC3E}">
        <p14:creationId xmlns:p14="http://schemas.microsoft.com/office/powerpoint/2010/main" val="387853415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Teorema de </a:t>
            </a:r>
            <a:r>
              <a:rPr lang="es-MX" dirty="0" err="1" smtClean="0"/>
              <a:t>Bayes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Marcador de texto 4"/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104900" y="1270001"/>
                <a:ext cx="6927850" cy="3079749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sz="240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sz="240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∣ 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d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s-MX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den>
                    </m:f>
                  </m:oMath>
                </a14:m>
                <a:endParaRPr lang="es-MX" sz="2400" dirty="0" smtClean="0"/>
              </a:p>
              <a:p>
                <a:endParaRPr lang="es-MX" sz="2400" dirty="0"/>
              </a:p>
              <a:p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sepChr m:val="∣"/>
                        <m:ctrlPr>
                          <a:rPr lang="en-US" sz="2400" i="1" dirty="0" smtClean="0">
                            <a:latin typeface="Cambria Math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</m:oMath>
                </a14:m>
                <a:r>
                  <a:rPr lang="es-MX" sz="2400" i="1" dirty="0" smtClean="0">
                    <a:latin typeface="Cambria Math" panose="02040503050406030204" pitchFamily="18" charset="0"/>
                  </a:rPr>
                  <a:t> Es una probabilidad Condicional</a:t>
                </a:r>
              </a:p>
              <a:p>
                <a:pPr lvl="1"/>
                <a:r>
                  <a:rPr lang="es-MX" sz="1800" i="1" dirty="0" smtClean="0">
                    <a:latin typeface="Cambria Math" panose="02040503050406030204" pitchFamily="18" charset="0"/>
                  </a:rPr>
                  <a:t>La probabilidad de que A ocurra dado que B ocurrió.</a:t>
                </a:r>
              </a:p>
              <a:p>
                <a:r>
                  <a:rPr lang="es-MX" sz="2400" dirty="0" smtClean="0"/>
                  <a:t>P(A) Es la Probabilidad de A</a:t>
                </a:r>
              </a:p>
              <a:p>
                <a:r>
                  <a:rPr lang="es-MX" sz="2400" dirty="0" smtClean="0"/>
                  <a:t>P(B) Es la probabilidad de B</a:t>
                </a:r>
              </a:p>
              <a:p>
                <a:endParaRPr lang="es-MX" sz="2400" dirty="0" smtClean="0"/>
              </a:p>
              <a:p>
                <a:endParaRPr lang="es-MX" sz="2400" dirty="0"/>
              </a:p>
            </p:txBody>
          </p:sp>
        </mc:Choice>
        <mc:Fallback xmlns="">
          <p:sp>
            <p:nvSpPr>
              <p:cNvPr id="5" name="Marcador de texto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104900" y="1270001"/>
                <a:ext cx="6927850" cy="3079749"/>
              </a:xfrm>
              <a:blipFill>
                <a:blip r:embed="rId2"/>
                <a:stretch>
                  <a:fillRect l="-140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399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2056" name="Picture 8" descr="https://latex.codecogs.com/png.latex?%5Cdpi%7B300%7D%20%5CLARGE%20P%28%5Ctext%7BCliente%20%3D%20Alto%7D%5Cmid%5Ctext%7BVuelva%7D%29%20%5C%5C%20%5C%5C%20%3D%20%5Cfrac%7BP%28%5Ctext%7BVuelva%7D%5Cmid%5Ctext%7BCliente%20%3D%20Alto%7D%29%20P%28%5Ctext%7BCliente%20%3D%20Alto%7D%29%7D%7BP%28%5Ctext%7BVuelva%7D%29%7D%20%5C%5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4900" y="1882338"/>
            <a:ext cx="6772275" cy="153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2817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Naive</a:t>
            </a:r>
            <a:r>
              <a:rPr lang="es-MX" dirty="0" smtClean="0"/>
              <a:t> </a:t>
            </a:r>
            <a:r>
              <a:rPr lang="es-MX" dirty="0" err="1" smtClean="0"/>
              <a:t>Bayes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Naive</a:t>
            </a:r>
            <a:r>
              <a:rPr lang="es-MX" dirty="0" smtClean="0"/>
              <a:t> </a:t>
            </a:r>
            <a:r>
              <a:rPr lang="es-MX" dirty="0" err="1" smtClean="0"/>
              <a:t>Bayes</a:t>
            </a:r>
            <a:r>
              <a:rPr lang="es-MX" dirty="0" smtClean="0"/>
              <a:t> asume que las variables son independientes entre ellas.</a:t>
            </a:r>
          </a:p>
          <a:p>
            <a:r>
              <a:rPr lang="es-MX" dirty="0" smtClean="0"/>
              <a:t>Las variables no se afectan mutuamente</a:t>
            </a:r>
          </a:p>
          <a:p>
            <a:r>
              <a:rPr lang="es-MX" dirty="0" smtClean="0"/>
              <a:t>No es necesariamente cierto</a:t>
            </a:r>
          </a:p>
          <a:p>
            <a:r>
              <a:rPr lang="es-MX" dirty="0" smtClean="0"/>
              <a:t>Funciona sorprendentemente bien.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779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lliam template">
  <a:themeElements>
    <a:clrScheme name="Personalizado 9">
      <a:dk1>
        <a:sysClr val="windowText" lastClr="000000"/>
      </a:dk1>
      <a:lt1>
        <a:srgbClr val="E6E7E8"/>
      </a:lt1>
      <a:dk2>
        <a:srgbClr val="FFFFFF"/>
      </a:dk2>
      <a:lt2>
        <a:srgbClr val="85898F"/>
      </a:lt2>
      <a:accent1>
        <a:srgbClr val="1DBED0"/>
      </a:accent1>
      <a:accent2>
        <a:srgbClr val="49A4AE"/>
      </a:accent2>
      <a:accent3>
        <a:srgbClr val="367B82"/>
      </a:accent3>
      <a:accent4>
        <a:srgbClr val="158E9B"/>
      </a:accent4>
      <a:accent5>
        <a:srgbClr val="6FDEEA"/>
      </a:accent5>
      <a:accent6>
        <a:srgbClr val="63666B"/>
      </a:accent6>
      <a:hlink>
        <a:srgbClr val="A5A5A5"/>
      </a:hlink>
      <a:folHlink>
        <a:srgbClr val="D8D8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2" id="{379B146D-249C-444C-8810-EE89AD32F9EA}" vid="{6D2F16EB-B5AD-43B4-B7FD-933A401FAFA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profesores Hipodec 2019 (sencilla) (1)</Template>
  <TotalTime>12580</TotalTime>
  <Words>587</Words>
  <Application>Microsoft Macintosh PowerPoint</Application>
  <PresentationFormat>On-screen Show (16:9)</PresentationFormat>
  <Paragraphs>147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Cambria Math</vt:lpstr>
      <vt:lpstr>Courier New</vt:lpstr>
      <vt:lpstr>Dosis</vt:lpstr>
      <vt:lpstr>Lato</vt:lpstr>
      <vt:lpstr>Lato Bold</vt:lpstr>
      <vt:lpstr>Lato Heavy</vt:lpstr>
      <vt:lpstr>Lato Light</vt:lpstr>
      <vt:lpstr>Roboto</vt:lpstr>
      <vt:lpstr>Arial</vt:lpstr>
      <vt:lpstr>William template</vt:lpstr>
      <vt:lpstr>PowerPoint Presentation</vt:lpstr>
      <vt:lpstr>Métodos Supervisados</vt:lpstr>
      <vt:lpstr>Aprendizaje Supervisado</vt:lpstr>
      <vt:lpstr>PowerPoint Presentation</vt:lpstr>
      <vt:lpstr>Naive Bayes (Bayes Ingenuo)</vt:lpstr>
      <vt:lpstr>Probabilidad de que suceda un evento</vt:lpstr>
      <vt:lpstr>Teorema de Bayes</vt:lpstr>
      <vt:lpstr>PowerPoint Presentation</vt:lpstr>
      <vt:lpstr>Naive Bayes</vt:lpstr>
      <vt:lpstr>Scoring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Métodos No Supervisados</vt:lpstr>
      <vt:lpstr>Group Activity</vt:lpstr>
      <vt:lpstr>Group Activity</vt:lpstr>
      <vt:lpstr>Group Activity</vt:lpstr>
      <vt:lpstr>Descubrimiento de conocimiento</vt:lpstr>
      <vt:lpstr>Aprendizaje No Supervisado</vt:lpstr>
      <vt:lpstr>Métodos</vt:lpstr>
      <vt:lpstr>Reducción de Dimensiones</vt:lpstr>
      <vt:lpstr>PowerPoint Presentation</vt:lpstr>
      <vt:lpstr>Manifolds</vt:lpstr>
      <vt:lpstr>PCA</vt:lpstr>
      <vt:lpstr>Escenario</vt:lpstr>
      <vt:lpstr>Hay variables que sobran</vt:lpstr>
      <vt:lpstr>PCA</vt:lpstr>
      <vt:lpstr>Opciones, opciones!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25</cp:revision>
  <dcterms:created xsi:type="dcterms:W3CDTF">2019-07-31T05:23:55Z</dcterms:created>
  <dcterms:modified xsi:type="dcterms:W3CDTF">2019-08-12T12:38:52Z</dcterms:modified>
</cp:coreProperties>
</file>